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8"/>
  </p:handout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87E"/>
    <a:srgbClr val="FF6699"/>
    <a:srgbClr val="33CCCC"/>
    <a:srgbClr val="99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81" autoAdjust="0"/>
    <p:restoredTop sz="94660"/>
  </p:normalViewPr>
  <p:slideViewPr>
    <p:cSldViewPr showGuides="1">
      <p:cViewPr>
        <p:scale>
          <a:sx n="125" d="100"/>
          <a:sy n="125" d="100"/>
        </p:scale>
        <p:origin x="-1176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3F46-DA92-430F-8176-0B8C1484EB35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3AAC-E3A1-4444-87EE-90335FA1E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7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 userDrawn="1"/>
        </p:nvGrpSpPr>
        <p:grpSpPr>
          <a:xfrm>
            <a:off x="71411" y="0"/>
            <a:ext cx="8619998" cy="5143500"/>
            <a:chOff x="-1225626" y="119451"/>
            <a:chExt cx="11385004" cy="671174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4"/>
            <a:stretch>
              <a:fillRect/>
            </a:stretch>
          </p:blipFill>
          <p:spPr bwMode="auto">
            <a:xfrm>
              <a:off x="-1225626" y="119451"/>
              <a:ext cx="1981405" cy="671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76"/>
            <a:stretch>
              <a:fillRect/>
            </a:stretch>
          </p:blipFill>
          <p:spPr bwMode="auto">
            <a:xfrm>
              <a:off x="8964482" y="5899029"/>
              <a:ext cx="1194896" cy="93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55" y="585524"/>
              <a:ext cx="924404" cy="261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4260010" y="502929"/>
              <a:ext cx="2156944" cy="1234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402915" y="212647"/>
              <a:ext cx="1014037" cy="58056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Равнобедренный треугольник 32"/>
          <p:cNvSpPr/>
          <p:nvPr userDrawn="1"/>
        </p:nvSpPr>
        <p:spPr>
          <a:xfrm rot="5400000">
            <a:off x="1062553" y="2433118"/>
            <a:ext cx="642942" cy="5677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7290" y="1285866"/>
            <a:ext cx="7143800" cy="10747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7290" y="2503446"/>
            <a:ext cx="7143800" cy="585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Номер заявки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6036478" y="256630"/>
            <a:ext cx="2750364" cy="814922"/>
            <a:chOff x="7000892" y="214296"/>
            <a:chExt cx="1928828" cy="571504"/>
          </a:xfrm>
        </p:grpSpPr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285734"/>
              <a:ext cx="1022015" cy="50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Группа 36"/>
            <p:cNvGrpSpPr/>
            <p:nvPr userDrawn="1"/>
          </p:nvGrpSpPr>
          <p:grpSpPr>
            <a:xfrm>
              <a:off x="8201027" y="214296"/>
              <a:ext cx="728693" cy="571504"/>
              <a:chOff x="8054147" y="142858"/>
              <a:chExt cx="932455" cy="743715"/>
            </a:xfrm>
          </p:grpSpPr>
          <p:cxnSp>
            <p:nvCxnSpPr>
              <p:cNvPr id="38" name="Прямая соединительная линия 37"/>
              <p:cNvCxnSpPr/>
              <p:nvPr userDrawn="1"/>
            </p:nvCxnSpPr>
            <p:spPr>
              <a:xfrm rot="5400000">
                <a:off x="7769189" y="498414"/>
                <a:ext cx="571504" cy="1588"/>
              </a:xfrm>
              <a:prstGeom prst="line">
                <a:avLst/>
              </a:prstGeom>
              <a:ln w="19050">
                <a:solidFill>
                  <a:srgbClr val="2048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2" descr="Z:\YandexDisk\FASIE Я.диск\2022 01 24 Презентация старт\Старт ико.png"/>
              <p:cNvPicPr>
                <a:picLocks noChangeAspect="1" noChangeArrowheads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215337" y="142858"/>
                <a:ext cx="771265" cy="74371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57290" y="4071948"/>
            <a:ext cx="2133600" cy="345282"/>
          </a:xfrm>
          <a:prstGeom prst="rect">
            <a:avLst/>
          </a:prstGeom>
        </p:spPr>
        <p:txBody>
          <a:bodyPr/>
          <a:lstStyle>
            <a:lvl1pPr>
              <a:defRPr lang="ru-RU" sz="1800" i="0" kern="1200" dirty="0" smtClean="0">
                <a:solidFill>
                  <a:srgbClr val="2048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/>
              <a:t>Дата </a:t>
            </a:r>
            <a:r>
              <a:rPr lang="ru-RU" dirty="0" err="1"/>
              <a:t>дд.мм.гггг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3306" y="4071948"/>
            <a:ext cx="4857784" cy="7143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Название предприятия, регион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57290" y="3214692"/>
            <a:ext cx="7143800" cy="714380"/>
          </a:xfrm>
          <a:prstGeom prst="rect">
            <a:avLst/>
          </a:prstGeom>
        </p:spPr>
        <p:txBody>
          <a:bodyPr/>
          <a:lstStyle>
            <a:lvl1pPr algn="l"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ФИО докладчика </a:t>
            </a:r>
          </a:p>
          <a:p>
            <a:r>
              <a:rPr lang="ru-RU"/>
              <a:t>должность в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2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1052" r="2056" b="560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 userDrawn="1"/>
        </p:nvSpPr>
        <p:spPr>
          <a:xfrm>
            <a:off x="6072198" y="214296"/>
            <a:ext cx="1714512" cy="1000132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7290" y="1285866"/>
            <a:ext cx="7143800" cy="10747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7290" y="2503446"/>
            <a:ext cx="7143800" cy="585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Номер заявки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57290" y="4071948"/>
            <a:ext cx="2133600" cy="345282"/>
          </a:xfrm>
          <a:prstGeom prst="rect">
            <a:avLst/>
          </a:prstGeom>
        </p:spPr>
        <p:txBody>
          <a:bodyPr/>
          <a:lstStyle>
            <a:lvl1pPr>
              <a:defRPr lang="ru-RU" sz="1800" i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Дата дд.мм.гггг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57290" y="3214692"/>
            <a:ext cx="7143800" cy="714380"/>
          </a:xfrm>
          <a:prstGeom prst="rect">
            <a:avLst/>
          </a:prstGeom>
        </p:spPr>
        <p:txBody>
          <a:bodyPr/>
          <a:lstStyle>
            <a:lvl1pPr algn="l">
              <a:defRPr sz="18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ФИО докладчика </a:t>
            </a:r>
          </a:p>
          <a:p>
            <a:r>
              <a:rPr lang="ru-RU" dirty="0"/>
              <a:t>должность в организации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3306" y="4071948"/>
            <a:ext cx="4857784" cy="7143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предприятия, регион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28" y="457945"/>
            <a:ext cx="1285884" cy="62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rot="5400000">
            <a:off x="7444868" y="743697"/>
            <a:ext cx="57150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:\YandexDisk\FASIE Я.диск\2022 01 24 Презентация старт\Старт ико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2702" y="357172"/>
            <a:ext cx="771264" cy="743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12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бщие сведения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706124"/>
              </p:ext>
            </p:extLst>
          </p:nvPr>
        </p:nvGraphicFramePr>
        <p:xfrm>
          <a:off x="0" y="1000113"/>
          <a:ext cx="9144000" cy="41433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43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НИОКР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создаваемого продукта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планируемого выхода на рынок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Потребители создаваемой</a:t>
                      </a:r>
                      <a:r>
                        <a:rPr lang="ru-RU" sz="1600" kern="12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5" name="Равнобедренный треугольник 14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674000" y="4804946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/6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аука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706124"/>
              </p:ext>
            </p:extLst>
          </p:nvPr>
        </p:nvGraphicFramePr>
        <p:xfrm>
          <a:off x="0" y="1000111"/>
          <a:ext cx="9144000" cy="4143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43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Суть научной новизны продукта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3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Научно-технический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практический задел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6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Планируемая к созданию интеллектуальная собственность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8674000" y="4804946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3/6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арактерис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928794" y="1714494"/>
            <a:ext cx="7215206" cy="342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58" y="-1000150"/>
            <a:ext cx="4757742" cy="49174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арактеристики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706124"/>
              </p:ext>
            </p:extLst>
          </p:nvPr>
        </p:nvGraphicFramePr>
        <p:xfrm>
          <a:off x="0" y="971550"/>
          <a:ext cx="9144000" cy="3943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4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Основные характеристики</a:t>
                      </a:r>
                      <a:r>
                        <a:rPr lang="ru-RU" sz="1800" b="1" kern="120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продукта и преимущества перед аналогами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49145415"/>
              </p:ext>
            </p:extLst>
          </p:nvPr>
        </p:nvGraphicFramePr>
        <p:xfrm>
          <a:off x="0" y="1357304"/>
          <a:ext cx="9143999" cy="37861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76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Создаваемый 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Конкурент №1</a:t>
                      </a: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Конкурент №2 </a:t>
                      </a: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Технические</a:t>
                      </a:r>
                      <a:r>
                        <a:rPr lang="ru-RU" sz="1600" i="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параметры</a:t>
                      </a:r>
                      <a:endParaRPr lang="ru-RU" sz="1600" i="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1-й параметр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2-й параметр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и т.д.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Страна-производитель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и др.</a:t>
                      </a:r>
                    </a:p>
                  </a:txBody>
                  <a:tcPr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9" name="Равнобедренный треугольник 18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674000" y="4804946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/6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714612" y="1643056"/>
            <a:ext cx="6429388" cy="350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Бизнес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9854099"/>
              </p:ext>
            </p:extLst>
          </p:nvPr>
        </p:nvGraphicFramePr>
        <p:xfrm>
          <a:off x="0" y="1000115"/>
          <a:ext cx="9144000" cy="41433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7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9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1-ый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год после НИОКР</a:t>
                      </a:r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2-ой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год после НИОКР</a:t>
                      </a:r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3-ий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год после НИОКР</a:t>
                      </a:r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Оценочный объем рынка (платежеспособного спроса), млн руб.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208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Потенциальная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доля создаваемого продукта </a:t>
                      </a:r>
                    </a:p>
                    <a:p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на рынке, %</a:t>
                      </a:r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36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Выручка от</a:t>
                      </a:r>
                      <a:r>
                        <a:rPr lang="ru-RU" sz="16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 реализации продукции, млн руб.</a:t>
                      </a:r>
                    </a:p>
                    <a:p>
                      <a:endParaRPr lang="ru-RU" sz="1600" baseline="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 userDrawn="1"/>
        </p:nvSpPr>
        <p:spPr>
          <a:xfrm>
            <a:off x="8674000" y="4804946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/6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571618"/>
            <a:ext cx="9144000" cy="3571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Команда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475709"/>
              </p:ext>
            </p:extLst>
          </p:nvPr>
        </p:nvGraphicFramePr>
        <p:xfrm>
          <a:off x="0" y="1000115"/>
          <a:ext cx="9144000" cy="4146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7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813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ФИО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Роль в проекте, должность</a:t>
                      </a: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Обязанности 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проекте</a:t>
                      </a: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регалии</a:t>
                      </a: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71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71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58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58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20487E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4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baseline="0" dirty="0">
                          <a:solidFill>
                            <a:srgbClr val="20487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Опыт команды в выполнении НИОКР и коммерциализации инновационной продукции</a:t>
                      </a: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1600" kern="1200" baseline="0" dirty="0">
                        <a:solidFill>
                          <a:srgbClr val="20487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 userDrawn="1"/>
        </p:nvSpPr>
        <p:spPr>
          <a:xfrm>
            <a:off x="8674000" y="4804946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6/6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lang="ru-RU" sz="1600" i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0487E"/>
                </a:solidFill>
              </a:rPr>
              <a:t>Дата дд.мм.гггг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0487E"/>
                </a:solidFill>
              </a:rPr>
              <a:t>ФИО докладчика и должность в организации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0487E"/>
                </a:solidFill>
              </a:rPr>
              <a:t>Название предприятия, регион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64E185-858A-4CFD-A0B8-2B884D3A7034}"/>
              </a:ext>
            </a:extLst>
          </p:cNvPr>
          <p:cNvSpPr/>
          <p:nvPr/>
        </p:nvSpPr>
        <p:spPr>
          <a:xfrm>
            <a:off x="8256884" y="4380630"/>
            <a:ext cx="441957" cy="446840"/>
          </a:xfrm>
          <a:custGeom>
            <a:avLst/>
            <a:gdLst>
              <a:gd name="connsiteX0" fmla="*/ 0 w 453863"/>
              <a:gd name="connsiteY0" fmla="*/ 0 h 113465"/>
              <a:gd name="connsiteX1" fmla="*/ 453863 w 453863"/>
              <a:gd name="connsiteY1" fmla="*/ 0 h 113465"/>
              <a:gd name="connsiteX2" fmla="*/ 453863 w 453863"/>
              <a:gd name="connsiteY2" fmla="*/ 113465 h 113465"/>
              <a:gd name="connsiteX3" fmla="*/ 0 w 453863"/>
              <a:gd name="connsiteY3" fmla="*/ 113465 h 113465"/>
              <a:gd name="connsiteX4" fmla="*/ 0 w 453863"/>
              <a:gd name="connsiteY4" fmla="*/ 0 h 113465"/>
              <a:gd name="connsiteX0" fmla="*/ 0 w 453863"/>
              <a:gd name="connsiteY0" fmla="*/ 146091 h 259556"/>
              <a:gd name="connsiteX1" fmla="*/ 453863 w 453863"/>
              <a:gd name="connsiteY1" fmla="*/ 146091 h 259556"/>
              <a:gd name="connsiteX2" fmla="*/ 434813 w 453863"/>
              <a:gd name="connsiteY2" fmla="*/ 0 h 259556"/>
              <a:gd name="connsiteX3" fmla="*/ 0 w 453863"/>
              <a:gd name="connsiteY3" fmla="*/ 259556 h 259556"/>
              <a:gd name="connsiteX4" fmla="*/ 0 w 453863"/>
              <a:gd name="connsiteY4" fmla="*/ 146091 h 259556"/>
              <a:gd name="connsiteX0" fmla="*/ 0 w 439575"/>
              <a:gd name="connsiteY0" fmla="*/ 278606 h 392071"/>
              <a:gd name="connsiteX1" fmla="*/ 439575 w 439575"/>
              <a:gd name="connsiteY1" fmla="*/ 0 h 392071"/>
              <a:gd name="connsiteX2" fmla="*/ 434813 w 439575"/>
              <a:gd name="connsiteY2" fmla="*/ 132515 h 392071"/>
              <a:gd name="connsiteX3" fmla="*/ 0 w 439575"/>
              <a:gd name="connsiteY3" fmla="*/ 392071 h 392071"/>
              <a:gd name="connsiteX4" fmla="*/ 0 w 439575"/>
              <a:gd name="connsiteY4" fmla="*/ 278606 h 392071"/>
              <a:gd name="connsiteX0" fmla="*/ 4763 w 444338"/>
              <a:gd name="connsiteY0" fmla="*/ 278606 h 396834"/>
              <a:gd name="connsiteX1" fmla="*/ 444338 w 444338"/>
              <a:gd name="connsiteY1" fmla="*/ 0 h 396834"/>
              <a:gd name="connsiteX2" fmla="*/ 439576 w 444338"/>
              <a:gd name="connsiteY2" fmla="*/ 132515 h 396834"/>
              <a:gd name="connsiteX3" fmla="*/ 0 w 444338"/>
              <a:gd name="connsiteY3" fmla="*/ 396834 h 396834"/>
              <a:gd name="connsiteX4" fmla="*/ 4763 w 444338"/>
              <a:gd name="connsiteY4" fmla="*/ 278606 h 396834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7195 w 441957"/>
              <a:gd name="connsiteY2" fmla="*/ 132515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9576 w 441957"/>
              <a:gd name="connsiteY2" fmla="*/ 182521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7" h="446840">
                <a:moveTo>
                  <a:pt x="2382" y="278606"/>
                </a:moveTo>
                <a:lnTo>
                  <a:pt x="441957" y="0"/>
                </a:lnTo>
                <a:cubicBezTo>
                  <a:pt x="441163" y="60840"/>
                  <a:pt x="440370" y="121681"/>
                  <a:pt x="439576" y="182521"/>
                </a:cubicBezTo>
                <a:lnTo>
                  <a:pt x="0" y="446840"/>
                </a:lnTo>
                <a:lnTo>
                  <a:pt x="238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6124"/>
              </p:ext>
            </p:extLst>
          </p:nvPr>
        </p:nvGraphicFramePr>
        <p:xfrm>
          <a:off x="2643174" y="1000113"/>
          <a:ext cx="6500826" cy="41433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00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984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806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798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798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6124"/>
              </p:ext>
            </p:extLst>
          </p:nvPr>
        </p:nvGraphicFramePr>
        <p:xfrm>
          <a:off x="2643174" y="1000112"/>
          <a:ext cx="6500826" cy="4143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00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2757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3659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6972">
                <a:tc>
                  <a:txBody>
                    <a:bodyPr/>
                    <a:lstStyle/>
                    <a:p>
                      <a:endParaRPr lang="ru-RU" sz="16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45415"/>
              </p:ext>
            </p:extLst>
          </p:nvPr>
        </p:nvGraphicFramePr>
        <p:xfrm>
          <a:off x="1714481" y="1724989"/>
          <a:ext cx="7429519" cy="34185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7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412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76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76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9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5709"/>
              </p:ext>
            </p:extLst>
          </p:nvPr>
        </p:nvGraphicFramePr>
        <p:xfrm>
          <a:off x="2714612" y="1630066"/>
          <a:ext cx="6429388" cy="35134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7977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2088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369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5709"/>
              </p:ext>
            </p:extLst>
          </p:nvPr>
        </p:nvGraphicFramePr>
        <p:xfrm>
          <a:off x="214282" y="1576550"/>
          <a:ext cx="8929717" cy="35669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9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4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5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1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71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58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58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20487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4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baseline="0" dirty="0">
                        <a:solidFill>
                          <a:srgbClr val="20487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600" kern="1200" baseline="0" dirty="0">
                        <a:solidFill>
                          <a:srgbClr val="20487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04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12</Words>
  <Application>Microsoft Office PowerPoint</Application>
  <PresentationFormat>Экран (16:9)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</dc:creator>
  <cp:lastModifiedBy>Хандогина Дарья Владимировна</cp:lastModifiedBy>
  <cp:revision>126</cp:revision>
  <cp:lastPrinted>2021-11-25T09:49:02Z</cp:lastPrinted>
  <dcterms:created xsi:type="dcterms:W3CDTF">2021-11-24T07:57:07Z</dcterms:created>
  <dcterms:modified xsi:type="dcterms:W3CDTF">2022-01-27T12:21:14Z</dcterms:modified>
</cp:coreProperties>
</file>