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97" r:id="rId3"/>
    <p:sldId id="276" r:id="rId4"/>
    <p:sldId id="281" r:id="rId5"/>
    <p:sldId id="294" r:id="rId6"/>
    <p:sldId id="282" r:id="rId7"/>
    <p:sldId id="286" r:id="rId8"/>
    <p:sldId id="287" r:id="rId9"/>
    <p:sldId id="288" r:id="rId10"/>
    <p:sldId id="289" r:id="rId11"/>
    <p:sldId id="296" r:id="rId12"/>
    <p:sldId id="290" r:id="rId13"/>
    <p:sldId id="291" r:id="rId14"/>
    <p:sldId id="25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91" autoAdjust="0"/>
    <p:restoredTop sz="94643" autoAdjust="0"/>
  </p:normalViewPr>
  <p:slideViewPr>
    <p:cSldViewPr>
      <p:cViewPr>
        <p:scale>
          <a:sx n="70" d="100"/>
          <a:sy n="70" d="100"/>
        </p:scale>
        <p:origin x="-2515" y="-7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15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967592-B37D-4A7B-92D2-7F0A7EB4C5C1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485CE7-35A6-458B-9242-C348FC5321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01346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747F5-6EFA-4EC4-B6C6-B391083C0A4E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F9586-D0AE-4714-9600-B5596362A0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2019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Y:\Отдел ИК и СМ\Овчинников\ФОНД 2 - ЦВП\- БРЕНДБУК\Для-презентации-3.png"/>
          <p:cNvPicPr>
            <a:picLocks noChangeAspect="1" noChangeArrowheads="1"/>
          </p:cNvPicPr>
          <p:nvPr userDrawn="1"/>
        </p:nvPicPr>
        <p:blipFill>
          <a:blip r:embed="rId2" cstate="print"/>
          <a:srcRect l="9335" r="290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59832" y="2276872"/>
            <a:ext cx="5544616" cy="1080120"/>
          </a:xfrm>
        </p:spPr>
        <p:txBody>
          <a:bodyPr/>
          <a:lstStyle>
            <a:lvl1pPr>
              <a:defRPr sz="280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8" name="Прямоугольник 17"/>
          <p:cNvSpPr/>
          <p:nvPr userDrawn="1"/>
        </p:nvSpPr>
        <p:spPr>
          <a:xfrm>
            <a:off x="0" y="3717032"/>
            <a:ext cx="9144000" cy="504056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3059832" y="3789040"/>
            <a:ext cx="3600400" cy="360040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Место проведения</a:t>
            </a:r>
            <a:endParaRPr lang="ru-RU" dirty="0"/>
          </a:p>
        </p:txBody>
      </p:sp>
      <p:pic>
        <p:nvPicPr>
          <p:cNvPr id="3077" name="Picture 5" descr="Y:\Отдел ИК и СМ\Овчинников\ФОНД 2 - ЦВП\- БРЕНДБУК\Для-презентации-2-1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132856"/>
            <a:ext cx="2443908" cy="1440160"/>
          </a:xfrm>
          <a:prstGeom prst="rect">
            <a:avLst/>
          </a:prstGeom>
          <a:noFill/>
        </p:spPr>
      </p:pic>
      <p:cxnSp>
        <p:nvCxnSpPr>
          <p:cNvPr id="22" name="Прямая соединительная линия 21"/>
          <p:cNvCxnSpPr/>
          <p:nvPr userDrawn="1"/>
        </p:nvCxnSpPr>
        <p:spPr>
          <a:xfrm>
            <a:off x="2915816" y="2276872"/>
            <a:ext cx="0" cy="108012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6" name="Picture 4" descr="Y:\Отдел ИК и СМ\Овчинников\ФОНД 2 - ЦВП\- БРЕНДБУК\Для-презентации-4.png"/>
          <p:cNvPicPr>
            <a:picLocks noChangeAspect="1" noChangeArrowheads="1"/>
          </p:cNvPicPr>
          <p:nvPr userDrawn="1"/>
        </p:nvPicPr>
        <p:blipFill>
          <a:blip r:embed="rId4" cstate="print"/>
          <a:srcRect r="32306" b="17040"/>
          <a:stretch>
            <a:fillRect/>
          </a:stretch>
        </p:blipFill>
        <p:spPr bwMode="auto">
          <a:xfrm>
            <a:off x="5220072" y="2780928"/>
            <a:ext cx="3923928" cy="4077072"/>
          </a:xfrm>
          <a:prstGeom prst="rect">
            <a:avLst/>
          </a:prstGeom>
          <a:noFill/>
        </p:spPr>
      </p:pic>
      <p:sp>
        <p:nvSpPr>
          <p:cNvPr id="25" name="Дата 3"/>
          <p:cNvSpPr>
            <a:spLocks noGrp="1"/>
          </p:cNvSpPr>
          <p:nvPr>
            <p:ph type="dt" sz="half" idx="2"/>
          </p:nvPr>
        </p:nvSpPr>
        <p:spPr>
          <a:xfrm>
            <a:off x="467544" y="3789040"/>
            <a:ext cx="15841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4F239E58-EE24-4863-BED4-D747BEE77A1B}" type="datetime1">
              <a:rPr lang="ru-RU" smtClean="0"/>
              <a:pPr/>
              <a:t>16.11.2021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Горизонта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Y:\Отдел ИК и СМ\Овчинников\ФОНД 2 - ЦВП\- БРЕНДБУК\Для-презентации-1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942975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 userDrawn="1"/>
        </p:nvSpPr>
        <p:spPr>
          <a:xfrm>
            <a:off x="0" y="260648"/>
            <a:ext cx="4211960" cy="432048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8532440" y="6309320"/>
            <a:ext cx="611560" cy="432048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896" cy="4824536"/>
          </a:xfrm>
        </p:spPr>
        <p:txBody>
          <a:bodyPr/>
          <a:lstStyle>
            <a:lvl1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07504" y="6309320"/>
            <a:ext cx="1224136" cy="432048"/>
          </a:xfrm>
        </p:spPr>
        <p:txBody>
          <a:bodyPr/>
          <a:lstStyle>
            <a:lvl1pPr>
              <a:defRPr sz="1400" b="1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9E487C9F-BD98-468E-AB74-D4582B3B478C}" type="datetime1">
              <a:rPr lang="ru-RU" smtClean="0"/>
              <a:pPr/>
              <a:t>16.11.2021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532440" y="6309320"/>
            <a:ext cx="576064" cy="432048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637F723A-77FC-40A0-B1B0-9768910C67E5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1" name="Picture 3" descr="Y:\Отдел ИК и СМ\Овчинников\ФОНД 2 - ЦВП\- БРЕНДБУК\Для-презентации-2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76495" y="188640"/>
            <a:ext cx="1267505" cy="66441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Вертика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Y:\Отдел ИК и СМ\Овчинников\ФОНД 2 - ЦВП\- БРЕНДБУК\Для-презентации-1-1-1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59632" cy="6858000"/>
          </a:xfrm>
          <a:prstGeom prst="rect">
            <a:avLst/>
          </a:prstGeom>
          <a:noFill/>
        </p:spPr>
      </p:pic>
      <p:pic>
        <p:nvPicPr>
          <p:cNvPr id="2054" name="Picture 6" descr="Y:\Отдел ИК и СМ\Овчинников\ФОНД 2 - ЦВП\- БРЕНДБУК\Для-презентации-1-1-2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0"/>
            <a:ext cx="1259632" cy="68580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 userDrawn="1"/>
        </p:nvSpPr>
        <p:spPr>
          <a:xfrm>
            <a:off x="0" y="260648"/>
            <a:ext cx="4211960" cy="432048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3" descr="Y:\Отдел ИК и СМ\Овчинников\ФОНД 2 - ЦВП\- БРЕНДБУК\Для-презентации-2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76495" y="188640"/>
            <a:ext cx="1267505" cy="664418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 userDrawn="1"/>
        </p:nvSpPr>
        <p:spPr>
          <a:xfrm>
            <a:off x="8532440" y="6309320"/>
            <a:ext cx="611560" cy="432048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764704"/>
            <a:ext cx="6624736" cy="5904656"/>
          </a:xfrm>
        </p:spPr>
        <p:txBody>
          <a:bodyPr/>
          <a:lstStyle>
            <a:lvl1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07504" y="6309320"/>
            <a:ext cx="1296144" cy="432048"/>
          </a:xfrm>
        </p:spPr>
        <p:txBody>
          <a:bodyPr/>
          <a:lstStyle>
            <a:lvl1pPr>
              <a:defRPr sz="1400" b="1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F857E44E-A0FB-42A2-970A-D94DDDB3543D}" type="datetime1">
              <a:rPr lang="ru-RU" smtClean="0"/>
              <a:pPr/>
              <a:t>16.11.2021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532440" y="6309320"/>
            <a:ext cx="576064" cy="432048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637F723A-77FC-40A0-B1B0-9768910C67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пасибо за внимание!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Y:\Отдел ИК и СМ\Овчинников\ФОНД 2 - ЦВП\- БРЕНДБУК\Для-презентации-5.png"/>
          <p:cNvPicPr>
            <a:picLocks noChangeAspect="1" noChangeArrowheads="1"/>
          </p:cNvPicPr>
          <p:nvPr userDrawn="1"/>
        </p:nvPicPr>
        <p:blipFill>
          <a:blip r:embed="rId2" cstate="print"/>
          <a:srcRect l="3352" r="5582"/>
          <a:stretch>
            <a:fillRect/>
          </a:stretch>
        </p:blipFill>
        <p:spPr bwMode="auto">
          <a:xfrm>
            <a:off x="0" y="0"/>
            <a:ext cx="8819456" cy="6858000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 userDrawn="1"/>
        </p:nvSpPr>
        <p:spPr>
          <a:xfrm>
            <a:off x="3275856" y="0"/>
            <a:ext cx="5616624" cy="6858000"/>
          </a:xfrm>
          <a:prstGeom prst="rect">
            <a:avLst/>
          </a:prstGeom>
          <a:gradFill>
            <a:gsLst>
              <a:gs pos="100000">
                <a:schemeClr val="bg1"/>
              </a:gs>
              <a:gs pos="0">
                <a:schemeClr val="bg1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6300192" y="1844824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4" name="Прямоугольник 13"/>
          <p:cNvSpPr/>
          <p:nvPr userDrawn="1"/>
        </p:nvSpPr>
        <p:spPr>
          <a:xfrm>
            <a:off x="6012160" y="5445224"/>
            <a:ext cx="3131840" cy="432048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 userDrawn="1"/>
        </p:nvSpPr>
        <p:spPr>
          <a:xfrm>
            <a:off x="6156176" y="5445224"/>
            <a:ext cx="2987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Спасибо за внимание!</a:t>
            </a:r>
            <a:endParaRPr lang="ru-RU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6" name="Picture 5" descr="Y:\Отдел ИК и СМ\Овчинников\ФОНД 2 - ЦВП\- БРЕНДБУК\Для-презентации-2-1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404664"/>
            <a:ext cx="2443908" cy="1440160"/>
          </a:xfrm>
          <a:prstGeom prst="rect">
            <a:avLst/>
          </a:prstGeom>
          <a:noFill/>
        </p:spPr>
      </p:pic>
      <p:sp>
        <p:nvSpPr>
          <p:cNvPr id="19" name="Текст 18"/>
          <p:cNvSpPr>
            <a:spLocks noGrp="1"/>
          </p:cNvSpPr>
          <p:nvPr>
            <p:ph type="body" sz="quarter" idx="11" hasCustomPrompt="1"/>
          </p:nvPr>
        </p:nvSpPr>
        <p:spPr>
          <a:xfrm>
            <a:off x="6516688" y="1989138"/>
            <a:ext cx="2159768" cy="3168054"/>
          </a:xfrm>
        </p:spPr>
        <p:txBody>
          <a:bodyPr>
            <a:normAutofit/>
          </a:bodyPr>
          <a:lstStyle>
            <a:lvl1pPr algn="ctr">
              <a:buNone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Информация </a:t>
            </a:r>
          </a:p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 выступившем</a:t>
            </a:r>
          </a:p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сотруднике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48264" y="6093296"/>
            <a:ext cx="1368152" cy="432048"/>
          </a:xfrm>
        </p:spPr>
        <p:txBody>
          <a:bodyPr/>
          <a:lstStyle>
            <a:lvl1pPr algn="ctr">
              <a:defRPr sz="1400" b="1">
                <a:solidFill>
                  <a:schemeClr val="tx1">
                    <a:lumMod val="50000"/>
                    <a:lumOff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5A8285E7-9AC7-4C9A-9CB5-201A5A7BCBBD}" type="datetime1">
              <a:rPr lang="ru-RU" smtClean="0"/>
              <a:pPr/>
              <a:t>16.11.2021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3888432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412776"/>
            <a:ext cx="8064896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07504" y="6309320"/>
            <a:ext cx="10801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D8F53-F674-4B99-BFCB-5174CDC942CC}" type="datetime1">
              <a:rPr lang="ru-RU" smtClean="0"/>
              <a:pPr/>
              <a:t>16.11.2021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2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fasie.ru/press/fund/fond-esp/?sphrase_id=44616%20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ofd.nalog.ru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договора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победителей программы «Старт»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412776"/>
            <a:ext cx="8136904" cy="5184576"/>
          </a:xfrm>
        </p:spPr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r>
              <a:rPr lang="ru-RU" sz="22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«Календарный план» заполняется на текущий год работы</a:t>
            </a:r>
          </a:p>
          <a:p>
            <a:pPr marL="45720" indent="0">
              <a:buNone/>
            </a:pPr>
            <a:endParaRPr lang="ru-RU" sz="2200" b="1" u="sng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описать работы (НИОКР), раскрывающие тему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ЭТОГО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года (Старт-1 или 2) (Например, исследование, разработка, тестирование, испытания, анализ, доработка и т.д.)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этап 3-4 предложения.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предусмотрены в смете работы сторонних организаций или соисполнителей, их работы необходимо указать в КП в тех же формулировках, как в смете (скопировать и вставить).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на этапах не должны повторяться.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Коммерциализация, внедрение, партии, сертификация, подача и оформление ИС, оформление отчетов, закупка, сайт, конференции и пр. из средств гранта не оплачивается и не должно быть в календарном плане.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Работы, которые уже выполнены с даты подачи заявки не нужно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писать. Должны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быть работы, которые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будут выполняться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средства гранта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Нумерации не должно быть</a:t>
            </a:r>
            <a:endPara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20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«Таблица МИП» </a:t>
            </a:r>
          </a:p>
          <a:p>
            <a:pPr marL="388620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Планы развития предприятия (МИП-Малое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Инновационное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Предприятие). Необходимо заполнить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доступные для заполнения поля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Поля заполняются на каждый год,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нарастающим итогом.</a:t>
            </a:r>
          </a:p>
          <a:p>
            <a:pPr marL="45720" indent="0">
              <a:buNone/>
            </a:pPr>
            <a:endPara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F723A-77FC-40A0-B1B0-9768910C67E5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-36512" y="202313"/>
            <a:ext cx="4320480" cy="50405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pic>
        <p:nvPicPr>
          <p:cNvPr id="7" name="Picture 2" descr="http://fasie.ru/local/templates/.default/markup/img/prog_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39380"/>
            <a:ext cx="438523" cy="402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283757" y="260648"/>
            <a:ext cx="22522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" indent="0" algn="ctr">
              <a:buNone/>
            </a:pPr>
            <a:r>
              <a:rPr lang="ru-RU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Календарный план</a:t>
            </a:r>
            <a:endParaRPr lang="ru-RU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Номер слайда 4"/>
          <p:cNvSpPr txBox="1">
            <a:spLocks/>
          </p:cNvSpPr>
          <p:nvPr/>
        </p:nvSpPr>
        <p:spPr>
          <a:xfrm>
            <a:off x="8532440" y="6309320"/>
            <a:ext cx="611560" cy="432048"/>
          </a:xfrm>
          <a:prstGeom prst="rect">
            <a:avLst/>
          </a:prstGeom>
          <a:solidFill>
            <a:srgbClr val="FF0000"/>
          </a:solidFill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400" b="1" kern="12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37F723A-77FC-40A0-B1B0-9768910C67E5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398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80728"/>
            <a:ext cx="8298668" cy="5616624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 Старт-2</a:t>
            </a:r>
          </a:p>
          <a:p>
            <a:pPr marL="45720" indent="0">
              <a:buNone/>
            </a:pPr>
            <a:r>
              <a:rPr lang="ru-RU" sz="20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«Инвесторы»:</a:t>
            </a:r>
          </a:p>
          <a:p>
            <a:pPr marL="45720" indent="0" algn="just">
              <a:buNone/>
            </a:pPr>
            <a:endParaRPr lang="ru-RU" sz="2000" b="1" u="sng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8620" algn="just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аполнить данные об инвесторе:</a:t>
            </a:r>
          </a:p>
          <a:p>
            <a:pPr marL="45720" indent="0" algn="just"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наименование, № и дата договора, сумма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полученная предприятием на момент заключения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договора</a:t>
            </a:r>
          </a:p>
          <a:p>
            <a:pPr marL="45720" indent="0" algn="just"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согласования договора инвестор должен перечислить первый транш (см. положение)</a:t>
            </a:r>
          </a:p>
          <a:p>
            <a:pPr marL="388620"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Прикрепить  скан-копию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договора с инвестором, календарный план и смету расходов внебюджетных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средств. 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r>
              <a:rPr lang="ru-RU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*календарный план на средства гранта и на средства инвестора-это два разных календарных плана, работы </a:t>
            </a:r>
            <a:r>
              <a:rPr lang="ru-RU" sz="20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должны повторяться</a:t>
            </a:r>
          </a:p>
          <a:p>
            <a:pPr marL="388620"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Прикрепить документ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подтверждающий получение инвестиционных средств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–платежное поручение и выписка с банковского счета о перечислении средств от инвестора.</a:t>
            </a:r>
          </a:p>
          <a:p>
            <a:pPr marL="45720" indent="0" algn="just">
              <a:buNone/>
            </a:pPr>
            <a:endPara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F723A-77FC-40A0-B1B0-9768910C67E5}" type="slidenum">
              <a:rPr lang="ru-RU" smtClean="0">
                <a:solidFill>
                  <a:prstClr val="white"/>
                </a:solidFill>
              </a:rPr>
              <a:pPr/>
              <a:t>11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36512" y="202313"/>
            <a:ext cx="4320480" cy="50405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</a:endParaRPr>
          </a:p>
        </p:txBody>
      </p:sp>
      <p:pic>
        <p:nvPicPr>
          <p:cNvPr id="7" name="Picture 2" descr="http://fasie.ru/local/templates/.default/markup/img/prog_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39380"/>
            <a:ext cx="438523" cy="402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781486" y="260648"/>
            <a:ext cx="12567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" algn="ctr"/>
            <a:r>
              <a:rPr lang="ru-RU" dirty="0" smtClean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СТАРТ- 2 </a:t>
            </a:r>
            <a:endParaRPr lang="ru-RU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Номер слайда 4"/>
          <p:cNvSpPr txBox="1">
            <a:spLocks/>
          </p:cNvSpPr>
          <p:nvPr/>
        </p:nvSpPr>
        <p:spPr>
          <a:xfrm>
            <a:off x="8532440" y="6309320"/>
            <a:ext cx="611560" cy="432048"/>
          </a:xfrm>
          <a:prstGeom prst="rect">
            <a:avLst/>
          </a:prstGeom>
          <a:solidFill>
            <a:srgbClr val="FF0000"/>
          </a:solidFill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400" b="1" kern="12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37F723A-77FC-40A0-B1B0-9768910C67E5}" type="slidenum">
              <a:rPr lang="ru-RU" smtClean="0">
                <a:solidFill>
                  <a:prstClr val="white"/>
                </a:solidFill>
              </a:rPr>
              <a:pPr/>
              <a:t>11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81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052736"/>
            <a:ext cx="8424936" cy="5256584"/>
          </a:xfrm>
        </p:spPr>
        <p:txBody>
          <a:bodyPr>
            <a:noAutofit/>
          </a:bodyPr>
          <a:lstStyle/>
          <a:p>
            <a:pPr marL="560070" indent="-514350" algn="just">
              <a:buAutoNum type="arabicPeriod"/>
            </a:pP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Заполнить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разделы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договора в системе </a:t>
            </a: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60070" indent="-514350" algn="just">
              <a:buAutoNum type="arabicPeriod"/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Нажать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кнопку </a:t>
            </a: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«подать</a:t>
            </a:r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560070" indent="-514350" algn="just">
              <a:buAutoNum type="arabicPeriod"/>
            </a:pP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договора проходит удаленно (до 7 рабочих дней)</a:t>
            </a:r>
          </a:p>
          <a:p>
            <a:pPr marL="560070" indent="-514350" algn="just">
              <a:buAutoNum type="arabicPeriod"/>
            </a:pP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наличии замечаний со стороны Фонда победитель </a:t>
            </a: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обязуется устранить замечания и отправить договор на повторное согласование      </a:t>
            </a: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3-дневный срок. </a:t>
            </a:r>
          </a:p>
          <a:p>
            <a:pPr marL="45720" indent="0" algn="just">
              <a:buNone/>
            </a:pP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Общий срок согласования не должен превышать:</a:t>
            </a:r>
          </a:p>
          <a:p>
            <a:pPr marL="45720" indent="0" algn="just">
              <a:buNone/>
            </a:pP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календарных дней 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даты размещения итогов конкурса в случае, если победителем конкурса является </a:t>
            </a: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юридическое лицо;</a:t>
            </a:r>
          </a:p>
          <a:p>
            <a:pPr marL="45720" indent="0" algn="just">
              <a:buNone/>
            </a:pP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 календарных дней 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даты размещения итогов конкурса в случае, если победителем конкурса является </a:t>
            </a: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лицо. </a:t>
            </a:r>
          </a:p>
          <a:p>
            <a:pPr marL="560070" indent="-514350" algn="just">
              <a:buAutoNum type="arabicPeriod"/>
            </a:pPr>
            <a:endPara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случаях нарушения сроков Фонд вправе </a:t>
            </a: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отказать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победителю конкурса в заключении договора гранта</a:t>
            </a: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" indent="0" algn="just">
              <a:buNone/>
            </a:pPr>
            <a:endParaRPr lang="ru-RU" sz="1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Обращаем внимание, что </a:t>
            </a: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подписания договора необходима ЭЦП 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http://fasie.ru/press/fund/fond-esp/?</a:t>
            </a: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sphrase_id=44616%20</a:t>
            </a:r>
            <a:endParaRPr lang="ru-RU" sz="1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60070" indent="-514350" algn="just">
              <a:buAutoNum type="arabicPeriod"/>
            </a:pPr>
            <a:endPara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F723A-77FC-40A0-B1B0-9768910C67E5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-36512" y="202313"/>
            <a:ext cx="4320480" cy="50405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pic>
        <p:nvPicPr>
          <p:cNvPr id="7" name="Picture 2" descr="http://fasie.ru/local/templates/.default/markup/img/prog_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39380"/>
            <a:ext cx="438523" cy="402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470473" y="260648"/>
            <a:ext cx="30152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" indent="0" algn="ctr">
              <a:buNone/>
            </a:pPr>
            <a:r>
              <a:rPr lang="ru-RU" sz="2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Согласование договора</a:t>
            </a:r>
            <a:endParaRPr lang="ru-RU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Номер слайда 4"/>
          <p:cNvSpPr txBox="1">
            <a:spLocks/>
          </p:cNvSpPr>
          <p:nvPr/>
        </p:nvSpPr>
        <p:spPr>
          <a:xfrm>
            <a:off x="8532440" y="6309320"/>
            <a:ext cx="611560" cy="432048"/>
          </a:xfrm>
          <a:prstGeom prst="rect">
            <a:avLst/>
          </a:prstGeom>
          <a:solidFill>
            <a:srgbClr val="FF0000"/>
          </a:solidFill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400" b="1" kern="12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37F723A-77FC-40A0-B1B0-9768910C67E5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304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0002" y="980728"/>
            <a:ext cx="8634485" cy="5877272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случае технических проблем просим обращаться в службу технической поддержки: </a:t>
            </a:r>
            <a:endParaRPr lang="ru-RU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support@fasie.ru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тел.: +7 (495) 231-19-06 доб. 196.</a:t>
            </a:r>
            <a:endParaRPr lang="ru-RU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Ответственные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сотрудники по программе «СТАРТ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16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Центральный округ (только Москва и МО)</a:t>
            </a:r>
          </a:p>
          <a:p>
            <a:pPr marL="45720" indent="0">
              <a:buNone/>
            </a:pP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Прохоренкова Анастасия Сергеевна</a:t>
            </a:r>
          </a:p>
          <a:p>
            <a:pPr marL="45720" indent="0">
              <a:buNone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495) 231-19-06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доб.138 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prokhorenkova@fasie.ru</a:t>
            </a:r>
          </a:p>
          <a:p>
            <a:pPr marL="45720" indent="0">
              <a:buNone/>
            </a:pP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16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Центральный (все, кроме Москвы и МО) и Северо-западный федеральные округа</a:t>
            </a:r>
          </a:p>
          <a:p>
            <a:pPr marL="45720" indent="0">
              <a:buNone/>
            </a:pPr>
            <a:r>
              <a:rPr lang="ru-RU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Зюбин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Илья Игоревич</a:t>
            </a:r>
          </a:p>
          <a:p>
            <a:pPr marL="45720" indent="0">
              <a:buNone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(495) 231-19-06 доб.116  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zyubin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@fasie.ru </a:t>
            </a:r>
          </a:p>
          <a:p>
            <a:pPr marL="45720" indent="0">
              <a:buNone/>
            </a:pP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16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Приволжский и Северо-Кавказский  федеральные округа</a:t>
            </a:r>
          </a:p>
          <a:p>
            <a:pPr marL="45720" indent="0">
              <a:buNone/>
            </a:pP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Гриневский Дмитрий Анатольевич       </a:t>
            </a:r>
          </a:p>
          <a:p>
            <a:pPr marL="45720" indent="0">
              <a:buNone/>
            </a:pP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(495) </a:t>
            </a:r>
            <a:r>
              <a:rPr lang="ru-RU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231-19-06 </a:t>
            </a:r>
            <a:r>
              <a:rPr lang="ru-RU" sz="16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доб.175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grinevsky@fasie.ru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16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Южный, </a:t>
            </a:r>
            <a:r>
              <a:rPr lang="ru-RU" sz="16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Сибирский</a:t>
            </a:r>
            <a:r>
              <a:rPr lang="ru-RU" sz="16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Уральский и Дальневосточный федеральные округа</a:t>
            </a:r>
          </a:p>
          <a:p>
            <a:pPr marL="45720" indent="0">
              <a:buNone/>
            </a:pP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Точилина Наталья Андреевна</a:t>
            </a:r>
          </a:p>
          <a:p>
            <a:pPr marL="45720" indent="0">
              <a:buNone/>
            </a:pP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(495) 231-19-06 доб.163                  tochilina@fasie.ru 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F723A-77FC-40A0-B1B0-9768910C67E5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-74901" y="202313"/>
            <a:ext cx="4320480" cy="50405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pic>
        <p:nvPicPr>
          <p:cNvPr id="7" name="Picture 2" descr="http://fasie.ru/local/templates/.default/markup/img/prog_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239380"/>
            <a:ext cx="438523" cy="402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Номер слайда 4"/>
          <p:cNvSpPr txBox="1">
            <a:spLocks/>
          </p:cNvSpPr>
          <p:nvPr/>
        </p:nvSpPr>
        <p:spPr>
          <a:xfrm>
            <a:off x="8532440" y="6309320"/>
            <a:ext cx="611560" cy="432048"/>
          </a:xfrm>
          <a:prstGeom prst="rect">
            <a:avLst/>
          </a:prstGeom>
          <a:solidFill>
            <a:srgbClr val="FF0000"/>
          </a:solidFill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400" b="1" kern="12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37F723A-77FC-40A0-B1B0-9768910C67E5}" type="slidenum">
              <a:rPr lang="ru-RU" smtClean="0"/>
              <a:pPr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779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Физическое лицо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08720"/>
            <a:ext cx="9036496" cy="6048672"/>
          </a:xfrm>
        </p:spPr>
        <p:txBody>
          <a:bodyPr>
            <a:normAutofit fontScale="40000" lnSpcReduction="20000"/>
          </a:bodyPr>
          <a:lstStyle/>
          <a:p>
            <a:endParaRPr lang="ru-RU" sz="3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0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заявка была подана от </a:t>
            </a:r>
            <a:r>
              <a:rPr lang="ru-RU" sz="40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ФИЗИЧЕСКОГО ЛИЦА </a:t>
            </a:r>
            <a:r>
              <a:rPr lang="ru-RU" sz="40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 протоколе ФИО!)</a:t>
            </a:r>
            <a:endParaRPr lang="ru-RU" sz="4000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Физические лица  </a:t>
            </a: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победители конкурса должны в срок </a:t>
            </a: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более 30-и календарных дней </a:t>
            </a: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даты утверждения результатов конкурса </a:t>
            </a: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зарегистрировать юридическое лицо</a:t>
            </a: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соответствующее критериям отнесения к субъектам малого предпринимательства в соответствии с Федеральным законом от 24.07.2007 г. № 209-ФЗ «О развитии малого и среднего предпринимательства в Российской Федерации», с которым заключается договор гранта. Созданное предприятие должно удовлетворять требованиям п. 3.1 Положения, а также следующим требованиям:</a:t>
            </a:r>
          </a:p>
          <a:p>
            <a:pPr marL="0" indent="0">
              <a:buNone/>
            </a:pP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физические лица (руководитель и/или другие члены проектной команды), подавшие на конкурс заявку, утвержденную к финансированию, должны иметь суммарную долю в уставном капитале предприятия </a:t>
            </a: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51%;</a:t>
            </a:r>
          </a:p>
          <a:p>
            <a:pPr marL="0" indent="0">
              <a:buNone/>
            </a:pP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лицо</a:t>
            </a: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подавшее на конкурс заявку, утвержденную к финансированию, </a:t>
            </a: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 являться руководителем предприятия.</a:t>
            </a:r>
          </a:p>
          <a:p>
            <a:pPr marL="0" indent="0">
              <a:buNone/>
            </a:pP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5 рабочих дней с даты регистрации предприятия в Фонд должны быть представлены следующие документы:</a:t>
            </a:r>
          </a:p>
          <a:p>
            <a:pPr marL="0" indent="0">
              <a:buNone/>
            </a:pP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выписка из Единого государственного реестра юридических лиц, выданная ФНС России;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Электронный документ </a:t>
            </a: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направить </a:t>
            </a:r>
            <a:r>
              <a:rPr lang="ru-RU" sz="4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указанием номера заявки </a:t>
            </a: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электронную почту 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prokhorenkova@fasie.ru </a:t>
            </a: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руководителю </a:t>
            </a: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программы «Старт» </a:t>
            </a:r>
            <a:r>
              <a:rPr lang="ru-RU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Прохоренковой</a:t>
            </a: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Анастасии </a:t>
            </a: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Сергеевне</a:t>
            </a:r>
          </a:p>
          <a:p>
            <a:pPr marL="0" indent="0">
              <a:buNone/>
            </a:pPr>
            <a:endParaRPr lang="ru-RU" sz="4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0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заявка была подана от </a:t>
            </a:r>
            <a:r>
              <a:rPr lang="ru-RU" sz="40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ЮРИДИЧЕСКОГО ЛИЦА (в </a:t>
            </a:r>
            <a:r>
              <a:rPr lang="ru-RU" sz="40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протоколе </a:t>
            </a:r>
            <a:r>
              <a:rPr lang="ru-RU" sz="40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ООО)</a:t>
            </a:r>
          </a:p>
          <a:p>
            <a:pPr marL="0" indent="0">
              <a:buNone/>
            </a:pPr>
            <a:endParaRPr lang="ru-RU" sz="4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Можно сразу оформлять договор </a:t>
            </a:r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(договор должен быть 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согласован в срок не более 30-и календарных дней с даты утверждения результатов </a:t>
            </a:r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конкурса)</a:t>
            </a:r>
            <a:endParaRPr lang="ru-RU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F723A-77FC-40A0-B1B0-9768910C67E5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202319"/>
            <a:ext cx="4211960" cy="50405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Заявитель- Физическое лицо/ООО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Номер слайда 4"/>
          <p:cNvSpPr txBox="1">
            <a:spLocks/>
          </p:cNvSpPr>
          <p:nvPr/>
        </p:nvSpPr>
        <p:spPr>
          <a:xfrm>
            <a:off x="8532440" y="6309320"/>
            <a:ext cx="611560" cy="432048"/>
          </a:xfrm>
          <a:prstGeom prst="rect">
            <a:avLst/>
          </a:prstGeom>
          <a:solidFill>
            <a:srgbClr val="FF0000"/>
          </a:solidFill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400" b="1" kern="12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4902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395536" y="836712"/>
            <a:ext cx="8424936" cy="5544616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45720" indent="0" algn="just">
              <a:buNone/>
            </a:pPr>
            <a:endParaRPr lang="ru-RU" sz="2400" dirty="0">
              <a:solidFill>
                <a:srgbClr val="002060"/>
              </a:solidFill>
            </a:endParaRPr>
          </a:p>
          <a:p>
            <a:pPr marL="45720" indent="0" algn="ctr"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 оформляется в электронной системе </a:t>
            </a:r>
          </a:p>
          <a:p>
            <a:pPr marL="45720" indent="0" algn="ctr">
              <a:buNone/>
            </a:pP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nline.fasie.ru </a:t>
            </a: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Большая часть информации из заявки автоматически переносится в разделы договора. </a:t>
            </a:r>
          </a:p>
          <a:p>
            <a:pPr marL="45720" indent="0" algn="ctr">
              <a:buNone/>
            </a:pP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!!!Обязательно!!!!</a:t>
            </a:r>
          </a:p>
          <a:p>
            <a:pPr marL="45720" indent="0" algn="ctr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Скорректировать/доработать перенесенную в договор информацию по требованиям Фонда. </a:t>
            </a:r>
          </a:p>
          <a:p>
            <a:pPr marL="45720" indent="0" algn="ctr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отражены в данной презентации.</a:t>
            </a:r>
          </a:p>
          <a:p>
            <a:pPr marL="45720" indent="0" algn="ctr">
              <a:buNone/>
            </a:pPr>
            <a:endPara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Согласование договора-это проверка договора на соответствие требованиям Фонда. </a:t>
            </a:r>
          </a:p>
          <a:p>
            <a:pPr marL="45720" indent="0" algn="ctr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 не соответствующий требованиям Фонда подписан не будет.</a:t>
            </a:r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532440" y="6309320"/>
            <a:ext cx="611560" cy="432048"/>
          </a:xfrm>
          <a:solidFill>
            <a:srgbClr val="FF0000"/>
          </a:solidFill>
        </p:spPr>
        <p:txBody>
          <a:bodyPr/>
          <a:lstStyle/>
          <a:p>
            <a:fld id="{637F723A-77FC-40A0-B1B0-9768910C67E5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202319"/>
            <a:ext cx="4211960" cy="50405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3888432" cy="432048"/>
          </a:xfrm>
        </p:spPr>
        <p:txBody>
          <a:bodyPr/>
          <a:lstStyle/>
          <a:p>
            <a:r>
              <a:rPr lang="ru-RU" dirty="0" smtClean="0"/>
              <a:t>Согласование договора</a:t>
            </a:r>
            <a:endParaRPr lang="ru-RU" dirty="0"/>
          </a:p>
        </p:txBody>
      </p:sp>
      <p:pic>
        <p:nvPicPr>
          <p:cNvPr id="8" name="Picture 2" descr="http://fasie.ru/local/templates/.default/markup/img/prog_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39380"/>
            <a:ext cx="438523" cy="402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675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683568" y="1052736"/>
            <a:ext cx="7848872" cy="511256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Внимательно заполнить и  </a:t>
            </a:r>
            <a:r>
              <a:rPr lang="ru-RU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проверить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поля договора</a:t>
            </a:r>
          </a:p>
          <a:p>
            <a:pPr marL="0" indent="0">
              <a:buNone/>
            </a:pPr>
            <a:endPara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24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«Информация об исполнителе»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предприятия, как в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Выписке из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ЕГРЮЛ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Юридический адрес, как в Выписке из ЕГРЮЛ (включая кв., </a:t>
            </a:r>
            <a:r>
              <a:rPr lang="ru-RU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пом. и прочее)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Должность руководителя, как в Выписке из ЕГРЮЛ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Реквизиты банка, как в справке из банка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ОКВЭД 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72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.19 «Научные исследования и разработки в области естественных и технических наук»,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в Выписке из ЕГРЮЛ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Учредители, как в Выписке из ЕГРЮЛ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532440" y="6309320"/>
            <a:ext cx="611560" cy="432048"/>
          </a:xfrm>
          <a:solidFill>
            <a:srgbClr val="FF0000"/>
          </a:solidFill>
        </p:spPr>
        <p:txBody>
          <a:bodyPr/>
          <a:lstStyle/>
          <a:p>
            <a:fld id="{637F723A-77FC-40A0-B1B0-9768910C67E5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-36512" y="202313"/>
            <a:ext cx="4320480" cy="50405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910253" y="260648"/>
            <a:ext cx="29992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" indent="0" algn="ctr">
              <a:buNone/>
            </a:pPr>
            <a:r>
              <a:rPr lang="ru-RU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ОФОРМЛЕНИЕ ДОГОВОРА</a:t>
            </a:r>
          </a:p>
        </p:txBody>
      </p:sp>
      <p:pic>
        <p:nvPicPr>
          <p:cNvPr id="7" name="Picture 2" descr="http://fasie.ru/local/templates/.default/markup/img/prog_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39380"/>
            <a:ext cx="438523" cy="402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007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179512" y="1052736"/>
            <a:ext cx="8712968" cy="568863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Прикрепить цветные копии документов- ОДИН документ ОДИН файл, страницы перевернуты в одну сторону!</a:t>
            </a:r>
          </a:p>
          <a:p>
            <a:pPr marL="0" indent="0" algn="ctr">
              <a:buNone/>
            </a:pPr>
            <a:endPara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8620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Выписка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ЕГРЮЛ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Выписка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ЕГРЮЛ, выданная ФНС РФ не ранее чем за 6 мес. до даты подачи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договора.</a:t>
            </a:r>
          </a:p>
          <a:p>
            <a:pPr marL="388620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Выписка из реестра МСП-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Выписка из реестра МСП (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://ofd.nalog.ru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marL="388620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Учредительные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документы-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Скан-копия всех страниц Устава. </a:t>
            </a:r>
          </a:p>
          <a:p>
            <a:pPr marL="388620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Банковская справка о наличии или открытии банковского счета-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подтверждающий наличие или открытие банковского счета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грантополучателя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(обязательно заверенный печатью банка и подписью сотрудника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88620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подтверждающие полномочия представителя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приказ или решение о назначении руководителя.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532440" y="6309320"/>
            <a:ext cx="611560" cy="432048"/>
          </a:xfrm>
          <a:solidFill>
            <a:srgbClr val="FF0000"/>
          </a:solidFill>
        </p:spPr>
        <p:txBody>
          <a:bodyPr/>
          <a:lstStyle/>
          <a:p>
            <a:fld id="{637F723A-77FC-40A0-B1B0-9768910C67E5}" type="slidenum">
              <a:rPr lang="ru-RU" smtClean="0">
                <a:solidFill>
                  <a:prstClr val="white"/>
                </a:solidFill>
              </a:rPr>
              <a:pPr/>
              <a:t>5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36512" y="202313"/>
            <a:ext cx="4320480" cy="50405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10253" y="260648"/>
            <a:ext cx="29992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" algn="ctr"/>
            <a:r>
              <a:rPr lang="ru-RU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ОФОРМЛЕНИЕ ДОГОВОРА</a:t>
            </a:r>
          </a:p>
        </p:txBody>
      </p:sp>
      <p:pic>
        <p:nvPicPr>
          <p:cNvPr id="7" name="Picture 2" descr="http://fasie.ru/local/templates/.default/markup/img/prog_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39380"/>
            <a:ext cx="438523" cy="402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144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107505" y="641959"/>
            <a:ext cx="8928991" cy="6099409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marL="45720" indent="0">
              <a:buNone/>
            </a:pPr>
            <a:endParaRPr lang="en-US" sz="2400" b="1" u="sng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en-US" sz="2600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26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«Сотрудники»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Должности </a:t>
            </a:r>
            <a:r>
              <a:rPr lang="ru-RU" sz="2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(научные) </a:t>
            </a: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сотрудников </a:t>
            </a:r>
            <a:r>
              <a:rPr lang="ru-RU" sz="26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(штатные и внештатные) </a:t>
            </a: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выполняющих НИОКР. </a:t>
            </a:r>
          </a:p>
          <a:p>
            <a:pPr marL="0" indent="0" algn="just">
              <a:buNone/>
            </a:pPr>
            <a:r>
              <a:rPr lang="ru-RU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Научная</a:t>
            </a: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команда в заявке, которую оценивали эксперты, должна быть в договоре. </a:t>
            </a:r>
            <a:endParaRPr lang="ru-RU" sz="2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Приложить </a:t>
            </a: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согласия на обработку персональных данных на всех сотрудников. </a:t>
            </a:r>
          </a:p>
          <a:p>
            <a:pPr marL="0" indent="0" algn="just">
              <a:buNone/>
            </a:pP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необходимости список сотрудников </a:t>
            </a:r>
            <a:r>
              <a:rPr lang="ru-RU" sz="26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можно расширить</a:t>
            </a: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6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средств гранта оплачиваются</a:t>
            </a: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руководитель, бухгалтер, научный руководитель, научные сотрудники, программисты, инженеры и пр</a:t>
            </a:r>
            <a:r>
              <a:rPr lang="ru-RU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научные должности. </a:t>
            </a:r>
          </a:p>
          <a:p>
            <a:pPr marL="0" indent="0" algn="just">
              <a:buNone/>
            </a:pPr>
            <a:r>
              <a:rPr lang="ru-RU" sz="26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6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 оплачиваются: </a:t>
            </a: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Менеджеры</a:t>
            </a: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начальники </a:t>
            </a: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отделов, коммерческие директора, продавцы, юристы, экономисты, помощники и пр. </a:t>
            </a:r>
            <a:endParaRPr lang="ru-RU" sz="2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Должности </a:t>
            </a: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должны быть на русском языке.</a:t>
            </a:r>
          </a:p>
          <a:p>
            <a:pPr marL="45720" indent="0">
              <a:buNone/>
            </a:pPr>
            <a:endParaRPr lang="ru-RU" sz="2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26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«Основные сведения</a:t>
            </a:r>
            <a:r>
              <a:rPr lang="ru-RU" sz="26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45720" indent="0" algn="ctr">
              <a:buNone/>
            </a:pPr>
            <a:r>
              <a:rPr lang="ru-RU" sz="2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</a:t>
            </a:r>
            <a:r>
              <a:rPr lang="ru-RU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гранта выделяются  только на НИОКР ( чтобы попробовать работает или нет), результатом должен быть прототип/опытный образец </a:t>
            </a:r>
            <a:endParaRPr lang="ru-RU" sz="2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endParaRPr lang="ru-RU" sz="2600" b="1" u="sng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НИОКР 1-ого года (этапа) реализации </a:t>
            </a: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</a:t>
            </a:r>
            <a:r>
              <a:rPr lang="ru-RU" sz="2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СТАРТ-1</a:t>
            </a: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тема договора </a:t>
            </a: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Старт-1 </a:t>
            </a:r>
          </a:p>
          <a:p>
            <a:pPr marL="0" indent="0" algn="just">
              <a:buNone/>
            </a:pP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«Разработка и </a:t>
            </a: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испытания/тестирование </a:t>
            </a: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опытного образца/прототипа ……»)</a:t>
            </a:r>
          </a:p>
          <a:p>
            <a:pPr marL="0" indent="0">
              <a:buNone/>
            </a:pPr>
            <a:endParaRPr lang="ru-RU" sz="2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НИОКР </a:t>
            </a: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2-ого года </a:t>
            </a:r>
            <a:r>
              <a:rPr lang="ru-RU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(этапа) реализации </a:t>
            </a: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проекта-планируемые работы на следующий год. (1 предложение) </a:t>
            </a:r>
            <a:r>
              <a:rPr lang="ru-RU" sz="2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СТАРТ-2 </a:t>
            </a: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(Например, «Доработка опытного образца/прототипа ….»). </a:t>
            </a:r>
            <a:endParaRPr lang="ru-RU" sz="2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Старт-2 не предполагаются, можно поставить прочерк ( - )</a:t>
            </a:r>
            <a:endParaRPr lang="ru-RU" sz="2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532440" y="6309320"/>
            <a:ext cx="611560" cy="432048"/>
          </a:xfrm>
          <a:solidFill>
            <a:srgbClr val="FF0000"/>
          </a:solidFill>
        </p:spPr>
        <p:txBody>
          <a:bodyPr/>
          <a:lstStyle/>
          <a:p>
            <a:fld id="{637F723A-77FC-40A0-B1B0-9768910C67E5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-36512" y="202313"/>
            <a:ext cx="4320480" cy="50405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pic>
        <p:nvPicPr>
          <p:cNvPr id="7" name="Picture 2" descr="http://fasie.ru/local/templates/.default/markup/img/prog_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39380"/>
            <a:ext cx="438523" cy="402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910253" y="260648"/>
            <a:ext cx="29992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" indent="0" algn="ctr">
              <a:buNone/>
            </a:pPr>
            <a:r>
              <a:rPr lang="ru-RU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ОФОРМЛЕНИЕ ДОГОВОРА</a:t>
            </a:r>
          </a:p>
        </p:txBody>
      </p:sp>
    </p:spTree>
    <p:extLst>
      <p:ext uri="{BB962C8B-B14F-4D97-AF65-F5344CB8AC3E}">
        <p14:creationId xmlns:p14="http://schemas.microsoft.com/office/powerpoint/2010/main" val="34626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08720"/>
            <a:ext cx="8712968" cy="5328592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ru-RU" sz="18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«Техническое задание</a:t>
            </a:r>
            <a:r>
              <a:rPr lang="ru-RU" sz="18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заполняется на текущий год работы</a:t>
            </a:r>
          </a:p>
          <a:p>
            <a:pPr marL="45720" indent="0" algn="just">
              <a:buNone/>
            </a:pPr>
            <a:endParaRPr lang="ru-RU" sz="1800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выполнения </a:t>
            </a: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НИОКР-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формируется из названия НИОКР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или 2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повелительном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наклонении.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алее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нужно указать основные научно- технические проблемы, на решение которых направлено выполнение НИОКР этого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года. </a:t>
            </a:r>
          </a:p>
          <a:p>
            <a:pPr marL="0" indent="0" algn="just">
              <a:buNone/>
            </a:pP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Не работы и задачи,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технические проблемы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Назначение 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научно-технического продукта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 области применения разрабатываемой продукции и категории потенциальных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потребителей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технические параметры, определяющие количественные характеристики </a:t>
            </a: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продукции- </a:t>
            </a:r>
            <a:endParaRPr lang="ru-RU" sz="1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выполнение которых должна обеспечивать разрабатываемая продукция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количественные параметры (характеристики, показатели эффективности применения), определяющие выполнение продукцией своих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функций </a:t>
            </a: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7 цифровых значений;</a:t>
            </a:r>
            <a:endParaRPr lang="ru-RU" sz="1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входные воздействия (сигналы, информационные данные, механические воздействия и т.п.), необходимые для выполнения продукцией заданных функций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выходные реакции (сигналы, информационные данные, действия и т.п.) обеспечиваемые продукцией в результате выполнения своих функций. </a:t>
            </a: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</a:t>
            </a:r>
            <a:r>
              <a:rPr lang="ru-RU" sz="1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Подробно описать все параметры </a:t>
            </a:r>
          </a:p>
          <a:p>
            <a:pPr marL="0" indent="0">
              <a:buNone/>
            </a:pPr>
            <a:endPara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F723A-77FC-40A0-B1B0-9768910C67E5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-36512" y="202313"/>
            <a:ext cx="4320480" cy="50405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pic>
        <p:nvPicPr>
          <p:cNvPr id="7" name="Picture 2" descr="http://fasie.ru/local/templates/.default/markup/img/prog_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39380"/>
            <a:ext cx="438523" cy="402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156316" y="260648"/>
            <a:ext cx="25070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" indent="0" algn="ctr">
              <a:buNone/>
            </a:pPr>
            <a:r>
              <a:rPr lang="ru-RU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Техническое задание</a:t>
            </a:r>
            <a:endParaRPr lang="ru-RU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Номер слайда 4"/>
          <p:cNvSpPr txBox="1">
            <a:spLocks/>
          </p:cNvSpPr>
          <p:nvPr/>
        </p:nvSpPr>
        <p:spPr>
          <a:xfrm>
            <a:off x="8532440" y="6309320"/>
            <a:ext cx="611560" cy="432048"/>
          </a:xfrm>
          <a:prstGeom prst="rect">
            <a:avLst/>
          </a:prstGeom>
          <a:solidFill>
            <a:srgbClr val="FF0000"/>
          </a:solidFill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400" b="1" kern="12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37F723A-77FC-40A0-B1B0-9768910C67E5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186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36989"/>
            <a:ext cx="8856984" cy="5616624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ru-RU" sz="16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«Техническое задание</a:t>
            </a:r>
            <a:r>
              <a:rPr lang="ru-RU" sz="16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502920" indent="-457200" algn="just">
              <a:buFont typeface="Wingdings" panose="05000000000000000000" pitchFamily="2" charset="2"/>
              <a:buChar char="ü"/>
            </a:pP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труктивные требования 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endPara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02920" indent="-457200" algn="just"/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структурное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деление продукции </a:t>
            </a:r>
            <a:endPara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02920" indent="-457200" algn="just"/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массогабаритные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характеристики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502920" indent="-457200" algn="just"/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 исполнения, товарные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формы;</a:t>
            </a:r>
            <a:endPara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02920" indent="-457200" algn="just"/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аппаратной части программных комплексов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502920" indent="-457200" algn="just"/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эксплуатации; </a:t>
            </a:r>
            <a:endPara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 проектов и ПАК нужно описать системные, серверные требования, основные модули, язык программирования и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прочее</a:t>
            </a:r>
          </a:p>
          <a:p>
            <a:pPr marL="45720" indent="0" algn="just">
              <a:buNone/>
            </a:pP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основных категорий комплектующих и материалов (входящих в состав разрабатываемого продукта (изделия) или используемых в процессе его разработки и изготовления)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на средства гранта требуется приобрести материалы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сырье/ комплектующие,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 необходимо указать что планируете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закупать (оборудование, устройства, серверы, компьютеры, измерительные приборы на средства гранта нельзя покупать). Если не требуется, можно написать «не требуется»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Комплектующие предусмотрены для использования</a:t>
            </a:r>
            <a:r>
              <a:rPr lang="ru-RU" sz="16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u="sng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грантополучателем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не привлеченными организациями. 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Отчетность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НИОКР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выбрать из списка отчеты, которые будут разработаны в процессе выполнения работ.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НТО-обязательно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остальные отчеты выбираете исходя из проекта. </a:t>
            </a:r>
            <a:r>
              <a:rPr lang="ru-RU" sz="16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отчетов не корректировать. </a:t>
            </a:r>
            <a:endParaRPr lang="ru-RU" sz="1600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F723A-77FC-40A0-B1B0-9768910C67E5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-36512" y="202313"/>
            <a:ext cx="4320480" cy="50405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pic>
        <p:nvPicPr>
          <p:cNvPr id="7" name="Picture 2" descr="http://fasie.ru/local/templates/.default/markup/img/prog_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39380"/>
            <a:ext cx="438523" cy="402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156316" y="260648"/>
            <a:ext cx="25070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" indent="0" algn="ctr">
              <a:buNone/>
            </a:pPr>
            <a:r>
              <a:rPr lang="ru-RU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Техническое задание</a:t>
            </a:r>
            <a:endParaRPr lang="ru-RU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Номер слайда 4"/>
          <p:cNvSpPr txBox="1">
            <a:spLocks/>
          </p:cNvSpPr>
          <p:nvPr/>
        </p:nvSpPr>
        <p:spPr>
          <a:xfrm>
            <a:off x="8532440" y="6309320"/>
            <a:ext cx="611560" cy="432048"/>
          </a:xfrm>
          <a:prstGeom prst="rect">
            <a:avLst/>
          </a:prstGeom>
          <a:solidFill>
            <a:srgbClr val="FF0000"/>
          </a:solidFill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400" b="1" kern="12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37F723A-77FC-40A0-B1B0-9768910C67E5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75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136904" cy="5688632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ru-RU" sz="22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«Смета</a:t>
            </a:r>
            <a:r>
              <a:rPr lang="ru-RU" sz="22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</a:p>
          <a:p>
            <a:pPr marL="45720" indent="0">
              <a:buNone/>
            </a:pPr>
            <a:endParaRPr lang="ru-RU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заполнения доступна одна статья сметы, которую необходимо заполнить, если для выполнения работ  (НИР и/или ОКР) будут привлечены дополнительные организации. </a:t>
            </a:r>
            <a:r>
              <a:rPr lang="ru-RU" sz="1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Основную работу должен выполнять </a:t>
            </a:r>
            <a:r>
              <a:rPr lang="ru-RU" sz="18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грантополучатель</a:t>
            </a:r>
            <a:r>
              <a:rPr lang="ru-RU" sz="1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indent="0">
              <a:buNone/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Оплата работ, выполняемых сторонними юридическими лицами, ИП и плательщиками </a:t>
            </a:r>
            <a:r>
              <a:rPr lang="ru-RU" sz="18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НПД</a:t>
            </a:r>
          </a:p>
          <a:p>
            <a:pPr marL="0" indent="0" algn="ctr">
              <a:buNone/>
            </a:pPr>
            <a:r>
              <a:rPr lang="ru-RU" sz="18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18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более </a:t>
            </a:r>
            <a:r>
              <a:rPr lang="ru-RU" sz="18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25% </a:t>
            </a:r>
            <a:r>
              <a:rPr lang="ru-RU" sz="18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суммы </a:t>
            </a:r>
            <a:r>
              <a:rPr lang="ru-RU" sz="18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гранта, как по сумме, так и по объему работ в КП);</a:t>
            </a:r>
          </a:p>
          <a:p>
            <a:pPr marL="0" indent="0">
              <a:buNone/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нужно сформулировать так, чтобы они имели отношение к теме договора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дальнейшем договор с привлеченными организациями должен быть именно в таких формулировках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Каждая работа должна быть в новой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строчке</a:t>
            </a: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привлеченных организаций должны быть отражены в календарном плане вместе с Вашими работами, на том этапе, на котором они будут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выполнены (скопировать и вставить)</a:t>
            </a: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работы по договору выполняются собственными силами (штатными и внештатными сотрудниками), заполнять радел не нужно. </a:t>
            </a: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F723A-77FC-40A0-B1B0-9768910C67E5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-36512" y="202313"/>
            <a:ext cx="4320480" cy="50405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pic>
        <p:nvPicPr>
          <p:cNvPr id="7" name="Picture 2" descr="http://fasie.ru/local/templates/.default/markup/img/prog_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39380"/>
            <a:ext cx="438523" cy="402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935373" y="260648"/>
            <a:ext cx="9489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" indent="0" algn="ctr">
              <a:buNone/>
            </a:pPr>
            <a:r>
              <a:rPr lang="ru-RU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СМЕТА</a:t>
            </a:r>
            <a:endParaRPr lang="ru-RU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Номер слайда 4"/>
          <p:cNvSpPr txBox="1">
            <a:spLocks/>
          </p:cNvSpPr>
          <p:nvPr/>
        </p:nvSpPr>
        <p:spPr>
          <a:xfrm>
            <a:off x="8532440" y="6309320"/>
            <a:ext cx="611560" cy="432048"/>
          </a:xfrm>
          <a:prstGeom prst="rect">
            <a:avLst/>
          </a:prstGeom>
          <a:solidFill>
            <a:srgbClr val="FF0000"/>
          </a:solidFill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400" b="1" kern="12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37F723A-77FC-40A0-B1B0-9768910C67E5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082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3688</TotalTime>
  <Words>1443</Words>
  <Application>Microsoft Office PowerPoint</Application>
  <PresentationFormat>Экран (4:3)</PresentationFormat>
  <Paragraphs>182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Оформление договора для победителей программы «Старт» </vt:lpstr>
      <vt:lpstr>Физическое лицо</vt:lpstr>
      <vt:lpstr>Согласование договора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Ovchinnikov</dc:creator>
  <cp:lastModifiedBy>Прохоренкова Анастасия Сергеевна</cp:lastModifiedBy>
  <cp:revision>89</cp:revision>
  <dcterms:created xsi:type="dcterms:W3CDTF">2016-05-06T08:59:45Z</dcterms:created>
  <dcterms:modified xsi:type="dcterms:W3CDTF">2021-11-18T08:36:03Z</dcterms:modified>
</cp:coreProperties>
</file>